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6" r:id="rId5"/>
    <p:sldId id="267" r:id="rId6"/>
    <p:sldId id="259" r:id="rId7"/>
    <p:sldId id="260" r:id="rId8"/>
    <p:sldId id="261" r:id="rId9"/>
    <p:sldId id="262" r:id="rId10"/>
    <p:sldId id="263" r:id="rId11"/>
    <p:sldId id="264" r:id="rId12"/>
    <p:sldId id="265"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2" d="100"/>
          <a:sy n="42" d="100"/>
        </p:scale>
        <p:origin x="-65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BA6B50A-B47F-49D5-B887-39CAC5A21A8F}" type="datetimeFigureOut">
              <a:rPr lang="en-US" smtClean="0"/>
              <a:t>8/24/2015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B2D6A0-8EAF-4C33-BFBA-6B8E37844FDF}"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A6B50A-B47F-49D5-B887-39CAC5A21A8F}" type="datetimeFigureOut">
              <a:rPr lang="en-US" smtClean="0"/>
              <a:t>8/24/2015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B2D6A0-8EAF-4C33-BFBA-6B8E37844FD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A6B50A-B47F-49D5-B887-39CAC5A21A8F}" type="datetimeFigureOut">
              <a:rPr lang="en-US" smtClean="0"/>
              <a:t>8/24/2015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B2D6A0-8EAF-4C33-BFBA-6B8E37844FD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A6B50A-B47F-49D5-B887-39CAC5A21A8F}" type="datetimeFigureOut">
              <a:rPr lang="en-US" smtClean="0"/>
              <a:t>8/24/2015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B2D6A0-8EAF-4C33-BFBA-6B8E37844FD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A6B50A-B47F-49D5-B887-39CAC5A21A8F}" type="datetimeFigureOut">
              <a:rPr lang="en-US" smtClean="0"/>
              <a:t>8/24/2015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B2D6A0-8EAF-4C33-BFBA-6B8E37844FDF}"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BA6B50A-B47F-49D5-B887-39CAC5A21A8F}" type="datetimeFigureOut">
              <a:rPr lang="en-US" smtClean="0"/>
              <a:t>8/24/2015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B2D6A0-8EAF-4C33-BFBA-6B8E37844FD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BA6B50A-B47F-49D5-B887-39CAC5A21A8F}" type="datetimeFigureOut">
              <a:rPr lang="en-US" smtClean="0"/>
              <a:t>8/24/2015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B2D6A0-8EAF-4C33-BFBA-6B8E37844FD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BA6B50A-B47F-49D5-B887-39CAC5A21A8F}" type="datetimeFigureOut">
              <a:rPr lang="en-US" smtClean="0"/>
              <a:t>8/24/2015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B2D6A0-8EAF-4C33-BFBA-6B8E37844FD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A6B50A-B47F-49D5-B887-39CAC5A21A8F}" type="datetimeFigureOut">
              <a:rPr lang="en-US" smtClean="0"/>
              <a:t>8/24/2015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B2D6A0-8EAF-4C33-BFBA-6B8E37844FD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A6B50A-B47F-49D5-B887-39CAC5A21A8F}" type="datetimeFigureOut">
              <a:rPr lang="en-US" smtClean="0"/>
              <a:t>8/24/2015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B2D6A0-8EAF-4C33-BFBA-6B8E37844FD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A6B50A-B47F-49D5-B887-39CAC5A21A8F}" type="datetimeFigureOut">
              <a:rPr lang="en-US" smtClean="0"/>
              <a:t>8/24/2015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B2D6A0-8EAF-4C33-BFBA-6B8E37844FD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A6B50A-B47F-49D5-B887-39CAC5A21A8F}" type="datetimeFigureOut">
              <a:rPr lang="en-US" smtClean="0"/>
              <a:t>8/24/2015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B2D6A0-8EAF-4C33-BFBA-6B8E37844FD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education.com/worksheet/article/big-dipper-clock/"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ig dipper 4.jpg"/>
          <p:cNvPicPr>
            <a:picLocks noChangeAspect="1"/>
          </p:cNvPicPr>
          <p:nvPr/>
        </p:nvPicPr>
        <p:blipFill>
          <a:blip r:embed="rId2" cstate="print"/>
          <a:stretch>
            <a:fillRect/>
          </a:stretch>
        </p:blipFill>
        <p:spPr>
          <a:xfrm>
            <a:off x="0" y="0"/>
            <a:ext cx="3556000" cy="6858000"/>
          </a:xfrm>
          <a:prstGeom prst="rect">
            <a:avLst/>
          </a:prstGeom>
        </p:spPr>
      </p:pic>
      <p:sp>
        <p:nvSpPr>
          <p:cNvPr id="2" name="Title 1"/>
          <p:cNvSpPr>
            <a:spLocks noGrp="1"/>
          </p:cNvSpPr>
          <p:nvPr>
            <p:ph type="ctrTitle"/>
          </p:nvPr>
        </p:nvSpPr>
        <p:spPr>
          <a:xfrm>
            <a:off x="3429000" y="381000"/>
            <a:ext cx="5334000" cy="1470025"/>
          </a:xfrm>
        </p:spPr>
        <p:txBody>
          <a:bodyPr/>
          <a:lstStyle/>
          <a:p>
            <a:r>
              <a:rPr lang="en-US" dirty="0" smtClean="0">
                <a:solidFill>
                  <a:srgbClr val="FF0000"/>
                </a:solidFill>
              </a:rPr>
              <a:t>Star Clocks</a:t>
            </a:r>
            <a:r>
              <a:rPr lang="en-US" dirty="0" smtClean="0"/>
              <a:t/>
            </a:r>
            <a:br>
              <a:rPr lang="en-US" dirty="0" smtClean="0"/>
            </a:br>
            <a:endParaRPr lang="en-US" dirty="0"/>
          </a:p>
        </p:txBody>
      </p:sp>
      <p:sp>
        <p:nvSpPr>
          <p:cNvPr id="3" name="Subtitle 2"/>
          <p:cNvSpPr>
            <a:spLocks noGrp="1"/>
          </p:cNvSpPr>
          <p:nvPr>
            <p:ph type="subTitle" idx="1"/>
          </p:nvPr>
        </p:nvSpPr>
        <p:spPr>
          <a:xfrm>
            <a:off x="3276600" y="1752600"/>
            <a:ext cx="6400800" cy="4800600"/>
          </a:xfrm>
        </p:spPr>
        <p:txBody>
          <a:bodyPr>
            <a:normAutofit/>
          </a:bodyPr>
          <a:lstStyle/>
          <a:p>
            <a:pPr lvl="1" algn="l">
              <a:buFont typeface="Wingdings" pitchFamily="2" charset="2"/>
              <a:buChar char="§"/>
            </a:pPr>
            <a:r>
              <a:rPr lang="en-US" dirty="0" smtClean="0">
                <a:solidFill>
                  <a:srgbClr val="FF0000"/>
                </a:solidFill>
              </a:rPr>
              <a:t>Name: </a:t>
            </a:r>
            <a:r>
              <a:rPr lang="en-US" dirty="0" err="1" smtClean="0">
                <a:solidFill>
                  <a:srgbClr val="FF0000"/>
                </a:solidFill>
              </a:rPr>
              <a:t>Shaylee</a:t>
            </a:r>
            <a:r>
              <a:rPr lang="en-US" dirty="0" smtClean="0">
                <a:solidFill>
                  <a:srgbClr val="FF0000"/>
                </a:solidFill>
              </a:rPr>
              <a:t> Berheim</a:t>
            </a:r>
          </a:p>
          <a:p>
            <a:pPr lvl="1" algn="l">
              <a:buFont typeface="Wingdings" pitchFamily="2" charset="2"/>
              <a:buChar char="§"/>
            </a:pPr>
            <a:r>
              <a:rPr lang="en-US" dirty="0" smtClean="0">
                <a:solidFill>
                  <a:srgbClr val="FF0000"/>
                </a:solidFill>
              </a:rPr>
              <a:t>Age: 18 years old</a:t>
            </a:r>
          </a:p>
          <a:p>
            <a:pPr lvl="1" algn="l">
              <a:buFont typeface="Wingdings" pitchFamily="2" charset="2"/>
              <a:buChar char="§"/>
            </a:pPr>
            <a:r>
              <a:rPr lang="en-US" dirty="0" smtClean="0">
                <a:solidFill>
                  <a:srgbClr val="FF0000"/>
                </a:solidFill>
              </a:rPr>
              <a:t>4-H Years: 11 years</a:t>
            </a:r>
          </a:p>
          <a:p>
            <a:pPr lvl="1" algn="l">
              <a:buFont typeface="Wingdings" pitchFamily="2" charset="2"/>
              <a:buChar char="§"/>
            </a:pPr>
            <a:r>
              <a:rPr lang="en-US" dirty="0" smtClean="0">
                <a:solidFill>
                  <a:srgbClr val="FF0000"/>
                </a:solidFill>
              </a:rPr>
              <a:t>Project Age: 5 year</a:t>
            </a:r>
          </a:p>
          <a:p>
            <a:pPr lvl="1" algn="l">
              <a:buFont typeface="Wingdings" pitchFamily="2" charset="2"/>
              <a:buChar char="§"/>
            </a:pPr>
            <a:r>
              <a:rPr lang="en-US" dirty="0" smtClean="0">
                <a:solidFill>
                  <a:srgbClr val="FF0000"/>
                </a:solidFill>
              </a:rPr>
              <a:t>4-H Club: Down On The Farm</a:t>
            </a:r>
          </a:p>
          <a:p>
            <a:pPr lvl="1" algn="l">
              <a:buFont typeface="Wingdings" pitchFamily="2" charset="2"/>
              <a:buChar char="§"/>
            </a:pPr>
            <a:r>
              <a:rPr lang="en-US" dirty="0" smtClean="0">
                <a:solidFill>
                  <a:srgbClr val="FF0000"/>
                </a:solidFill>
              </a:rPr>
              <a:t>Leaders: Roxanne Berheim &amp; </a:t>
            </a:r>
          </a:p>
          <a:p>
            <a:pPr lvl="1" algn="l"/>
            <a:r>
              <a:rPr lang="en-US" dirty="0">
                <a:solidFill>
                  <a:srgbClr val="FF0000"/>
                </a:solidFill>
              </a:rPr>
              <a:t> </a:t>
            </a:r>
            <a:r>
              <a:rPr lang="en-US" dirty="0" smtClean="0">
                <a:solidFill>
                  <a:srgbClr val="FF0000"/>
                </a:solidFill>
              </a:rPr>
              <a:t>                  </a:t>
            </a:r>
            <a:r>
              <a:rPr lang="en-US" dirty="0" smtClean="0">
                <a:solidFill>
                  <a:srgbClr val="FF0000"/>
                </a:solidFill>
              </a:rPr>
              <a:t>Mike Berheim</a:t>
            </a:r>
            <a:endParaRPr lang="en-US" dirty="0" smtClean="0">
              <a:solidFill>
                <a:srgbClr val="FF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tx1"/>
            </a:solidFill>
          </a:ln>
        </p:spPr>
        <p:txBody>
          <a:bodyPr/>
          <a:lstStyle/>
          <a:p>
            <a:r>
              <a:rPr lang="en-US" dirty="0" smtClean="0">
                <a:solidFill>
                  <a:srgbClr val="FF0000"/>
                </a:solidFill>
              </a:rPr>
              <a:t>STAR CLOCK RESULTS</a:t>
            </a:r>
            <a:endParaRPr lang="en-US" dirty="0">
              <a:solidFill>
                <a:srgbClr val="FF0000"/>
              </a:solidFill>
            </a:endParaRPr>
          </a:p>
        </p:txBody>
      </p:sp>
      <p:sp>
        <p:nvSpPr>
          <p:cNvPr id="3" name="Content Placeholder 2"/>
          <p:cNvSpPr>
            <a:spLocks noGrp="1"/>
          </p:cNvSpPr>
          <p:nvPr>
            <p:ph idx="1"/>
          </p:nvPr>
        </p:nvSpPr>
        <p:spPr>
          <a:ln>
            <a:solidFill>
              <a:schemeClr val="tx1"/>
            </a:solidFill>
          </a:ln>
        </p:spPr>
        <p:txBody>
          <a:bodyPr/>
          <a:lstStyle/>
          <a:p>
            <a:pPr fontAlgn="base">
              <a:buNone/>
            </a:pPr>
            <a:endParaRPr lang="en-US" dirty="0"/>
          </a:p>
          <a:p>
            <a:pPr fontAlgn="base"/>
            <a:r>
              <a:rPr lang="en-US" dirty="0"/>
              <a:t>You will be able to tell the time by moving the star clock around to the current month and lining it up with the stars in the sky.</a:t>
            </a:r>
          </a:p>
          <a:p>
            <a:pPr fontAlgn="base"/>
            <a:r>
              <a:rPr lang="en-US" b="1" dirty="0"/>
              <a:t>Why?</a:t>
            </a:r>
            <a:endParaRPr lang="en-US" dirty="0"/>
          </a:p>
          <a:p>
            <a:pPr fontAlgn="base"/>
            <a:r>
              <a:rPr lang="en-US" dirty="0"/>
              <a:t>Do the stars themselves move?</a:t>
            </a:r>
          </a:p>
        </p:txBody>
      </p:sp>
      <p:pic>
        <p:nvPicPr>
          <p:cNvPr id="4" name="Picture 3" descr="big dipper 4.jpg"/>
          <p:cNvPicPr>
            <a:picLocks noChangeAspect="1"/>
          </p:cNvPicPr>
          <p:nvPr/>
        </p:nvPicPr>
        <p:blipFill>
          <a:blip r:embed="rId2" cstate="print"/>
          <a:stretch>
            <a:fillRect/>
          </a:stretch>
        </p:blipFill>
        <p:spPr>
          <a:xfrm>
            <a:off x="6705600" y="3276600"/>
            <a:ext cx="1981200" cy="27432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tx1"/>
            </a:solidFill>
          </a:ln>
        </p:spPr>
        <p:txBody>
          <a:bodyPr/>
          <a:lstStyle/>
          <a:p>
            <a:r>
              <a:rPr lang="en-US" dirty="0" smtClean="0">
                <a:solidFill>
                  <a:srgbClr val="FF0000"/>
                </a:solidFill>
              </a:rPr>
              <a:t>STAR CLOCK RESULTS</a:t>
            </a:r>
            <a:endParaRPr lang="en-US" dirty="0">
              <a:solidFill>
                <a:srgbClr val="FF0000"/>
              </a:solidFill>
            </a:endParaRPr>
          </a:p>
        </p:txBody>
      </p:sp>
      <p:sp>
        <p:nvSpPr>
          <p:cNvPr id="3" name="Content Placeholder 2"/>
          <p:cNvSpPr>
            <a:spLocks noGrp="1"/>
          </p:cNvSpPr>
          <p:nvPr>
            <p:ph idx="1"/>
          </p:nvPr>
        </p:nvSpPr>
        <p:spPr>
          <a:ln>
            <a:solidFill>
              <a:schemeClr val="tx1"/>
            </a:solidFill>
          </a:ln>
        </p:spPr>
        <p:txBody>
          <a:bodyPr>
            <a:normAutofit fontScale="92500" lnSpcReduction="20000"/>
          </a:bodyPr>
          <a:lstStyle/>
          <a:p>
            <a:endParaRPr lang="en-US" dirty="0" smtClean="0"/>
          </a:p>
          <a:p>
            <a:pPr>
              <a:buNone/>
            </a:pPr>
            <a:r>
              <a:rPr lang="en-US" dirty="0"/>
              <a:t> </a:t>
            </a:r>
            <a:r>
              <a:rPr lang="en-US" dirty="0" smtClean="0"/>
              <a:t>   You </a:t>
            </a:r>
            <a:r>
              <a:rPr lang="en-US" dirty="0"/>
              <a:t>probably know that the rotation of the Earth makes it sunny for about half the day and dark for the other half. Of course, the amount of light and darkness depends on the time of the year. Day and night happen because the Earth rotates on an axis that runs through the north and south poles. Sometimes the part of the earth you’re standing on faces the sun, and sometimes it doesn’t. This is why the sun appears to rise and set—but the sun isn’t actually moving.</a:t>
            </a:r>
          </a:p>
          <a:p>
            <a:endParaRPr lang="en-US" dirty="0"/>
          </a:p>
        </p:txBody>
      </p:sp>
      <p:pic>
        <p:nvPicPr>
          <p:cNvPr id="5" name="Picture 4" descr="Big Dipper.jpg"/>
          <p:cNvPicPr>
            <a:picLocks noChangeAspect="1"/>
          </p:cNvPicPr>
          <p:nvPr/>
        </p:nvPicPr>
        <p:blipFill>
          <a:blip r:embed="rId2" cstate="print"/>
          <a:stretch>
            <a:fillRect/>
          </a:stretch>
        </p:blipFill>
        <p:spPr>
          <a:xfrm>
            <a:off x="685800" y="381000"/>
            <a:ext cx="1200150" cy="912114"/>
          </a:xfrm>
          <a:prstGeom prst="rect">
            <a:avLst/>
          </a:prstGeom>
        </p:spPr>
      </p:pic>
      <p:pic>
        <p:nvPicPr>
          <p:cNvPr id="6" name="Picture 5" descr="Big Dipper.jpg"/>
          <p:cNvPicPr>
            <a:picLocks noChangeAspect="1"/>
          </p:cNvPicPr>
          <p:nvPr/>
        </p:nvPicPr>
        <p:blipFill>
          <a:blip r:embed="rId2" cstate="print"/>
          <a:stretch>
            <a:fillRect/>
          </a:stretch>
        </p:blipFill>
        <p:spPr>
          <a:xfrm>
            <a:off x="7239000" y="381000"/>
            <a:ext cx="1200150" cy="912114"/>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tx1"/>
            </a:solidFill>
          </a:ln>
        </p:spPr>
        <p:txBody>
          <a:bodyPr/>
          <a:lstStyle/>
          <a:p>
            <a:r>
              <a:rPr lang="en-US" dirty="0" smtClean="0">
                <a:solidFill>
                  <a:srgbClr val="FF0000"/>
                </a:solidFill>
              </a:rPr>
              <a:t>STAR CLOCK RESULTS</a:t>
            </a:r>
            <a:endParaRPr lang="en-US" dirty="0">
              <a:solidFill>
                <a:srgbClr val="FF0000"/>
              </a:solidFill>
            </a:endParaRPr>
          </a:p>
        </p:txBody>
      </p:sp>
      <p:sp>
        <p:nvSpPr>
          <p:cNvPr id="3" name="Content Placeholder 2"/>
          <p:cNvSpPr>
            <a:spLocks noGrp="1"/>
          </p:cNvSpPr>
          <p:nvPr>
            <p:ph idx="1"/>
          </p:nvPr>
        </p:nvSpPr>
        <p:spPr>
          <a:ln>
            <a:solidFill>
              <a:schemeClr val="tx1"/>
            </a:solidFill>
          </a:ln>
        </p:spPr>
        <p:txBody>
          <a:bodyPr>
            <a:normAutofit fontScale="85000" lnSpcReduction="20000"/>
          </a:bodyPr>
          <a:lstStyle/>
          <a:p>
            <a:pPr fontAlgn="base"/>
            <a:endParaRPr lang="en-US" dirty="0" smtClean="0"/>
          </a:p>
          <a:p>
            <a:pPr fontAlgn="base">
              <a:buNone/>
            </a:pPr>
            <a:r>
              <a:rPr lang="en-US" dirty="0"/>
              <a:t> </a:t>
            </a:r>
            <a:r>
              <a:rPr lang="en-US" dirty="0" smtClean="0"/>
              <a:t>    Now</a:t>
            </a:r>
            <a:r>
              <a:rPr lang="en-US" dirty="0"/>
              <a:t>, let’s talk about what happens in the night sky! The same apparent motion happens to the stars at night. The earth spins, and this makes the stars appear to move from east to west in what is called a </a:t>
            </a:r>
            <a:r>
              <a:rPr lang="en-US" b="1" dirty="0"/>
              <a:t>diurnal circle</a:t>
            </a:r>
            <a:r>
              <a:rPr lang="en-US" dirty="0"/>
              <a:t>—the </a:t>
            </a:r>
            <a:r>
              <a:rPr lang="en-US" i="1" dirty="0"/>
              <a:t>apparent</a:t>
            </a:r>
            <a:r>
              <a:rPr lang="en-US" dirty="0"/>
              <a:t> (not real) movement of the stars around the earth. For example, the Big Dipper constellation appears to move around the poles in what’s called </a:t>
            </a:r>
            <a:r>
              <a:rPr lang="en-US" b="1" dirty="0"/>
              <a:t>circumpolar motion</a:t>
            </a:r>
            <a:r>
              <a:rPr lang="en-US" dirty="0"/>
              <a:t>. If you watch long enough, the constellation will seem to travel around Polaris, the North Star. Exactly where the constellations appear to be in the sky depends on your </a:t>
            </a:r>
            <a:r>
              <a:rPr lang="en-US" b="1" dirty="0"/>
              <a:t>latitude, </a:t>
            </a:r>
            <a:r>
              <a:rPr lang="en-US" dirty="0"/>
              <a:t>or how far north or south you are on the earth.</a:t>
            </a:r>
          </a:p>
          <a:p>
            <a:endParaRPr lang="en-US" dirty="0"/>
          </a:p>
        </p:txBody>
      </p:sp>
      <p:pic>
        <p:nvPicPr>
          <p:cNvPr id="5" name="Picture 4" descr="Big Dipper.jpg"/>
          <p:cNvPicPr>
            <a:picLocks noChangeAspect="1"/>
          </p:cNvPicPr>
          <p:nvPr/>
        </p:nvPicPr>
        <p:blipFill>
          <a:blip r:embed="rId2" cstate="print"/>
          <a:stretch>
            <a:fillRect/>
          </a:stretch>
        </p:blipFill>
        <p:spPr>
          <a:xfrm>
            <a:off x="685800" y="381000"/>
            <a:ext cx="1200150" cy="912114"/>
          </a:xfrm>
          <a:prstGeom prst="rect">
            <a:avLst/>
          </a:prstGeom>
        </p:spPr>
      </p:pic>
      <p:pic>
        <p:nvPicPr>
          <p:cNvPr id="6" name="Picture 5" descr="Big Dipper.jpg"/>
          <p:cNvPicPr>
            <a:picLocks noChangeAspect="1"/>
          </p:cNvPicPr>
          <p:nvPr/>
        </p:nvPicPr>
        <p:blipFill>
          <a:blip r:embed="rId2" cstate="print"/>
          <a:stretch>
            <a:fillRect/>
          </a:stretch>
        </p:blipFill>
        <p:spPr>
          <a:xfrm>
            <a:off x="7086600" y="381000"/>
            <a:ext cx="1200150" cy="91211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tx1"/>
            </a:solidFill>
          </a:ln>
        </p:spPr>
        <p:txBody>
          <a:bodyPr/>
          <a:lstStyle/>
          <a:p>
            <a:r>
              <a:rPr lang="en-US" dirty="0" smtClean="0">
                <a:solidFill>
                  <a:srgbClr val="FF0000"/>
                </a:solidFill>
              </a:rPr>
              <a:t>STAR CLOCK</a:t>
            </a:r>
            <a:endParaRPr lang="en-US" dirty="0">
              <a:solidFill>
                <a:srgbClr val="FF0000"/>
              </a:solidFill>
            </a:endParaRPr>
          </a:p>
        </p:txBody>
      </p:sp>
      <p:sp>
        <p:nvSpPr>
          <p:cNvPr id="3" name="Content Placeholder 2"/>
          <p:cNvSpPr>
            <a:spLocks noGrp="1"/>
          </p:cNvSpPr>
          <p:nvPr>
            <p:ph idx="1"/>
          </p:nvPr>
        </p:nvSpPr>
        <p:spPr>
          <a:ln>
            <a:solidFill>
              <a:schemeClr val="tx1"/>
            </a:solidFill>
          </a:ln>
        </p:spPr>
        <p:txBody>
          <a:bodyPr/>
          <a:lstStyle/>
          <a:p>
            <a:endParaRPr lang="en-US" dirty="0" smtClean="0"/>
          </a:p>
          <a:p>
            <a:pPr>
              <a:buNone/>
            </a:pPr>
            <a:r>
              <a:rPr lang="en-US" dirty="0"/>
              <a:t> </a:t>
            </a:r>
            <a:r>
              <a:rPr lang="en-US" dirty="0" smtClean="0"/>
              <a:t>    Are </a:t>
            </a:r>
            <a:r>
              <a:rPr lang="en-US" dirty="0"/>
              <a:t>the stars spinning, or is it just you? Discover how the spinning Earth changes the way we see stars. If you’re a stargazer (or an aspiring one), this science fair project will help you create a star clock that uses the stars to determine what time it is on earth!</a:t>
            </a:r>
          </a:p>
          <a:p>
            <a:endParaRPr lang="en-US" dirty="0"/>
          </a:p>
        </p:txBody>
      </p:sp>
      <p:pic>
        <p:nvPicPr>
          <p:cNvPr id="4" name="Picture 3" descr="big Dipper3.jpg"/>
          <p:cNvPicPr>
            <a:picLocks noChangeAspect="1"/>
          </p:cNvPicPr>
          <p:nvPr/>
        </p:nvPicPr>
        <p:blipFill>
          <a:blip r:embed="rId2" cstate="print"/>
          <a:stretch>
            <a:fillRect/>
          </a:stretch>
        </p:blipFill>
        <p:spPr>
          <a:xfrm>
            <a:off x="609600" y="304800"/>
            <a:ext cx="2514600" cy="1066800"/>
          </a:xfrm>
          <a:prstGeom prst="rect">
            <a:avLst/>
          </a:prstGeom>
        </p:spPr>
      </p:pic>
      <p:pic>
        <p:nvPicPr>
          <p:cNvPr id="5" name="Picture 4" descr="big Dipper3.jpg"/>
          <p:cNvPicPr>
            <a:picLocks noChangeAspect="1"/>
          </p:cNvPicPr>
          <p:nvPr/>
        </p:nvPicPr>
        <p:blipFill>
          <a:blip r:embed="rId2" cstate="print"/>
          <a:stretch>
            <a:fillRect/>
          </a:stretch>
        </p:blipFill>
        <p:spPr>
          <a:xfrm rot="10800000">
            <a:off x="6019800" y="304800"/>
            <a:ext cx="2514600" cy="10668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tx1"/>
            </a:solidFill>
          </a:ln>
        </p:spPr>
        <p:txBody>
          <a:bodyPr/>
          <a:lstStyle/>
          <a:p>
            <a:r>
              <a:rPr lang="en-US" dirty="0" smtClean="0">
                <a:solidFill>
                  <a:srgbClr val="FF0000"/>
                </a:solidFill>
              </a:rPr>
              <a:t>STAR CLOCK MATERIALS NEEDED</a:t>
            </a:r>
            <a:endParaRPr lang="en-US" dirty="0">
              <a:solidFill>
                <a:srgbClr val="FF0000"/>
              </a:solidFill>
            </a:endParaRPr>
          </a:p>
        </p:txBody>
      </p:sp>
      <p:sp>
        <p:nvSpPr>
          <p:cNvPr id="3" name="Content Placeholder 2"/>
          <p:cNvSpPr>
            <a:spLocks noGrp="1"/>
          </p:cNvSpPr>
          <p:nvPr>
            <p:ph idx="1"/>
          </p:nvPr>
        </p:nvSpPr>
        <p:spPr>
          <a:ln>
            <a:solidFill>
              <a:schemeClr val="tx1"/>
            </a:solidFill>
          </a:ln>
        </p:spPr>
        <p:txBody>
          <a:bodyPr/>
          <a:lstStyle/>
          <a:p>
            <a:pPr lvl="0" fontAlgn="base"/>
            <a:endParaRPr lang="en-US" dirty="0" smtClean="0"/>
          </a:p>
          <a:p>
            <a:pPr lvl="0" fontAlgn="base"/>
            <a:r>
              <a:rPr lang="en-US" dirty="0" smtClean="0"/>
              <a:t>Two </a:t>
            </a:r>
            <a:r>
              <a:rPr lang="en-US" dirty="0"/>
              <a:t>8 ½ x 11” sheets of cardstock paper that can go through a printer</a:t>
            </a:r>
          </a:p>
          <a:p>
            <a:pPr lvl="0" fontAlgn="base"/>
            <a:r>
              <a:rPr lang="en-US" dirty="0"/>
              <a:t>Paper fastener</a:t>
            </a:r>
          </a:p>
          <a:p>
            <a:pPr lvl="0" fontAlgn="base"/>
            <a:r>
              <a:rPr lang="en-US" dirty="0"/>
              <a:t>Scissors</a:t>
            </a:r>
          </a:p>
          <a:p>
            <a:pPr lvl="0" fontAlgn="base"/>
            <a:r>
              <a:rPr lang="en-US" dirty="0"/>
              <a:t>Printer</a:t>
            </a:r>
          </a:p>
          <a:p>
            <a:pPr lvl="0" fontAlgn="base"/>
            <a:r>
              <a:rPr lang="en-US" dirty="0"/>
              <a:t>Watch</a:t>
            </a:r>
          </a:p>
          <a:p>
            <a:endParaRPr lang="en-US" dirty="0"/>
          </a:p>
        </p:txBody>
      </p:sp>
      <p:pic>
        <p:nvPicPr>
          <p:cNvPr id="4" name="Picture 2"/>
          <p:cNvPicPr>
            <a:picLocks noChangeAspect="1" noChangeArrowheads="1"/>
          </p:cNvPicPr>
          <p:nvPr/>
        </p:nvPicPr>
        <p:blipFill>
          <a:blip r:embed="rId2" cstate="print"/>
          <a:srcRect l="3302" t="-436"/>
          <a:stretch>
            <a:fillRect/>
          </a:stretch>
        </p:blipFill>
        <p:spPr bwMode="auto">
          <a:xfrm>
            <a:off x="5029200" y="3733800"/>
            <a:ext cx="1796485" cy="1989835"/>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l="4167" t="3866"/>
          <a:stretch>
            <a:fillRect/>
          </a:stretch>
        </p:blipFill>
        <p:spPr bwMode="auto">
          <a:xfrm>
            <a:off x="6858000" y="3810000"/>
            <a:ext cx="1752599" cy="1894839"/>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cstate="print"/>
          <a:srcRect/>
          <a:stretch>
            <a:fillRect/>
          </a:stretch>
        </p:blipFill>
        <p:spPr bwMode="auto">
          <a:xfrm rot="16200000">
            <a:off x="230141" y="-303259"/>
            <a:ext cx="6931118" cy="73914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cstate="print"/>
          <a:srcRect/>
          <a:stretch>
            <a:fillRect/>
          </a:stretch>
        </p:blipFill>
        <p:spPr bwMode="auto">
          <a:xfrm rot="16200000">
            <a:off x="266702" y="-266701"/>
            <a:ext cx="6858000" cy="73914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tx1"/>
            </a:solidFill>
          </a:ln>
        </p:spPr>
        <p:txBody>
          <a:bodyPr/>
          <a:lstStyle/>
          <a:p>
            <a:r>
              <a:rPr lang="en-US" dirty="0" smtClean="0">
                <a:solidFill>
                  <a:srgbClr val="FF0000"/>
                </a:solidFill>
              </a:rPr>
              <a:t>STAR CLOCK PROCEDURES</a:t>
            </a:r>
            <a:endParaRPr lang="en-US" dirty="0">
              <a:solidFill>
                <a:srgbClr val="FF0000"/>
              </a:solidFill>
            </a:endParaRPr>
          </a:p>
        </p:txBody>
      </p:sp>
      <p:sp>
        <p:nvSpPr>
          <p:cNvPr id="3" name="Content Placeholder 2"/>
          <p:cNvSpPr>
            <a:spLocks noGrp="1"/>
          </p:cNvSpPr>
          <p:nvPr>
            <p:ph idx="1"/>
          </p:nvPr>
        </p:nvSpPr>
        <p:spPr>
          <a:ln>
            <a:solidFill>
              <a:schemeClr val="tx1"/>
            </a:solidFill>
          </a:ln>
        </p:spPr>
        <p:txBody>
          <a:bodyPr>
            <a:normAutofit/>
          </a:bodyPr>
          <a:lstStyle/>
          <a:p>
            <a:pPr lvl="0" fontAlgn="base"/>
            <a:endParaRPr lang="en-US" dirty="0" smtClean="0">
              <a:hlinkClick r:id="rId2"/>
            </a:endParaRPr>
          </a:p>
          <a:p>
            <a:pPr lvl="0" fontAlgn="base"/>
            <a:r>
              <a:rPr lang="en-US" dirty="0" smtClean="0">
                <a:hlinkClick r:id="rId2"/>
              </a:rPr>
              <a:t>Print </a:t>
            </a:r>
            <a:r>
              <a:rPr lang="en-US" dirty="0">
                <a:hlinkClick r:id="rId2"/>
              </a:rPr>
              <a:t>this two-page worksheet on your cardstock paper</a:t>
            </a:r>
            <a:r>
              <a:rPr lang="en-US" dirty="0"/>
              <a:t>. </a:t>
            </a:r>
            <a:endParaRPr lang="en-US" dirty="0" smtClean="0"/>
          </a:p>
          <a:p>
            <a:pPr lvl="0" fontAlgn="base"/>
            <a:r>
              <a:rPr lang="en-US" dirty="0" smtClean="0"/>
              <a:t>Cut </a:t>
            </a:r>
            <a:r>
              <a:rPr lang="en-US" dirty="0"/>
              <a:t>out the white disk and the black disk. Attach them in the center with a paper fastener or brad. This central point represents the </a:t>
            </a:r>
            <a:r>
              <a:rPr lang="en-US" b="1" dirty="0"/>
              <a:t>North Star</a:t>
            </a:r>
            <a:r>
              <a:rPr lang="en-US" dirty="0"/>
              <a:t>, </a:t>
            </a:r>
            <a:r>
              <a:rPr lang="en-US" b="1" dirty="0"/>
              <a:t>Polaris</a:t>
            </a:r>
            <a:r>
              <a:rPr lang="en-US" dirty="0"/>
              <a:t>.</a:t>
            </a:r>
          </a:p>
          <a:p>
            <a:pPr fontAlgn="base">
              <a:buNone/>
            </a:pPr>
            <a:r>
              <a:rPr lang="en-US" dirty="0"/>
              <a:t> </a:t>
            </a:r>
          </a:p>
          <a:p>
            <a:endParaRPr lang="en-US" dirty="0"/>
          </a:p>
        </p:txBody>
      </p:sp>
      <p:pic>
        <p:nvPicPr>
          <p:cNvPr id="4" name="Picture 3" descr="big dipper 1.jpg"/>
          <p:cNvPicPr>
            <a:picLocks noChangeAspect="1"/>
          </p:cNvPicPr>
          <p:nvPr/>
        </p:nvPicPr>
        <p:blipFill>
          <a:blip r:embed="rId3" cstate="print"/>
          <a:stretch>
            <a:fillRect/>
          </a:stretch>
        </p:blipFill>
        <p:spPr>
          <a:xfrm>
            <a:off x="5029200" y="4648200"/>
            <a:ext cx="2286000" cy="13716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ig dipper 4.jpg"/>
          <p:cNvPicPr>
            <a:picLocks noChangeAspect="1"/>
          </p:cNvPicPr>
          <p:nvPr/>
        </p:nvPicPr>
        <p:blipFill>
          <a:blip r:embed="rId2" cstate="print"/>
          <a:stretch>
            <a:fillRect/>
          </a:stretch>
        </p:blipFill>
        <p:spPr>
          <a:xfrm>
            <a:off x="6019800" y="3657600"/>
            <a:ext cx="2486025" cy="2400300"/>
          </a:xfrm>
          <a:prstGeom prst="rect">
            <a:avLst/>
          </a:prstGeom>
        </p:spPr>
      </p:pic>
      <p:sp>
        <p:nvSpPr>
          <p:cNvPr id="2" name="Title 1"/>
          <p:cNvSpPr>
            <a:spLocks noGrp="1"/>
          </p:cNvSpPr>
          <p:nvPr>
            <p:ph type="title"/>
          </p:nvPr>
        </p:nvSpPr>
        <p:spPr>
          <a:ln>
            <a:solidFill>
              <a:schemeClr val="tx1"/>
            </a:solidFill>
          </a:ln>
        </p:spPr>
        <p:txBody>
          <a:bodyPr/>
          <a:lstStyle/>
          <a:p>
            <a:r>
              <a:rPr lang="en-US" dirty="0" smtClean="0">
                <a:solidFill>
                  <a:srgbClr val="FF0000"/>
                </a:solidFill>
              </a:rPr>
              <a:t>STAR CLOCK PROCEDURES</a:t>
            </a:r>
            <a:endParaRPr lang="en-US" dirty="0">
              <a:solidFill>
                <a:srgbClr val="FF0000"/>
              </a:solidFill>
            </a:endParaRPr>
          </a:p>
        </p:txBody>
      </p:sp>
      <p:sp>
        <p:nvSpPr>
          <p:cNvPr id="3" name="Content Placeholder 2"/>
          <p:cNvSpPr>
            <a:spLocks noGrp="1"/>
          </p:cNvSpPr>
          <p:nvPr>
            <p:ph idx="1"/>
          </p:nvPr>
        </p:nvSpPr>
        <p:spPr>
          <a:ln>
            <a:solidFill>
              <a:schemeClr val="tx1"/>
            </a:solidFill>
          </a:ln>
        </p:spPr>
        <p:txBody>
          <a:bodyPr>
            <a:normAutofit/>
          </a:bodyPr>
          <a:lstStyle/>
          <a:p>
            <a:pPr fontAlgn="base">
              <a:buNone/>
            </a:pPr>
            <a:r>
              <a:rPr lang="en-US" dirty="0"/>
              <a:t> </a:t>
            </a:r>
          </a:p>
          <a:p>
            <a:pPr lvl="0" fontAlgn="base"/>
            <a:r>
              <a:rPr lang="en-US" dirty="0"/>
              <a:t>Choose a clear night, and find the North Star in the sky. Face the North Star. Move the lighter circle so that you have the current month at the top.</a:t>
            </a:r>
          </a:p>
          <a:p>
            <a:pPr>
              <a:buNone/>
            </a:pP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tx1"/>
            </a:solidFill>
          </a:ln>
        </p:spPr>
        <p:txBody>
          <a:bodyPr/>
          <a:lstStyle/>
          <a:p>
            <a:r>
              <a:rPr lang="en-US" dirty="0" smtClean="0">
                <a:solidFill>
                  <a:srgbClr val="FF0000"/>
                </a:solidFill>
              </a:rPr>
              <a:t>STAR CLOCK PROCEDURES</a:t>
            </a:r>
            <a:endParaRPr lang="en-US" dirty="0">
              <a:solidFill>
                <a:srgbClr val="FF0000"/>
              </a:solidFill>
            </a:endParaRPr>
          </a:p>
        </p:txBody>
      </p:sp>
      <p:sp>
        <p:nvSpPr>
          <p:cNvPr id="3" name="Content Placeholder 2"/>
          <p:cNvSpPr>
            <a:spLocks noGrp="1"/>
          </p:cNvSpPr>
          <p:nvPr>
            <p:ph idx="1"/>
          </p:nvPr>
        </p:nvSpPr>
        <p:spPr>
          <a:ln>
            <a:solidFill>
              <a:schemeClr val="tx1"/>
            </a:solidFill>
          </a:ln>
        </p:spPr>
        <p:txBody>
          <a:bodyPr>
            <a:normAutofit/>
          </a:bodyPr>
          <a:lstStyle/>
          <a:p>
            <a:pPr lvl="0" fontAlgn="base"/>
            <a:endParaRPr lang="en-US" dirty="0" smtClean="0"/>
          </a:p>
          <a:p>
            <a:pPr lvl="0" fontAlgn="base">
              <a:buNone/>
            </a:pPr>
            <a:r>
              <a:rPr lang="en-US" dirty="0" smtClean="0"/>
              <a:t>    Now, look for the Big Dipper. It should look like a big ladle in the sky. Move the smaller, darker circle around until it lines up with the positions of the big dipper’s stars.</a:t>
            </a:r>
          </a:p>
          <a:p>
            <a:endParaRPr lang="en-US" dirty="0"/>
          </a:p>
        </p:txBody>
      </p:sp>
      <p:pic>
        <p:nvPicPr>
          <p:cNvPr id="4" name="Picture 3" descr="big Dipper3.jpg"/>
          <p:cNvPicPr>
            <a:picLocks noChangeAspect="1"/>
          </p:cNvPicPr>
          <p:nvPr/>
        </p:nvPicPr>
        <p:blipFill>
          <a:blip r:embed="rId2" cstate="print"/>
          <a:stretch>
            <a:fillRect/>
          </a:stretch>
        </p:blipFill>
        <p:spPr>
          <a:xfrm>
            <a:off x="5257800" y="4191000"/>
            <a:ext cx="2857500" cy="188595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tx1"/>
            </a:solidFill>
          </a:ln>
        </p:spPr>
        <p:txBody>
          <a:bodyPr/>
          <a:lstStyle/>
          <a:p>
            <a:r>
              <a:rPr lang="en-US" dirty="0" smtClean="0">
                <a:solidFill>
                  <a:srgbClr val="FF0000"/>
                </a:solidFill>
              </a:rPr>
              <a:t>STAR CLOCK PROCEDURES</a:t>
            </a:r>
            <a:endParaRPr lang="en-US" dirty="0">
              <a:solidFill>
                <a:srgbClr val="FF0000"/>
              </a:solidFill>
            </a:endParaRPr>
          </a:p>
        </p:txBody>
      </p:sp>
      <p:sp>
        <p:nvSpPr>
          <p:cNvPr id="3" name="Content Placeholder 2"/>
          <p:cNvSpPr>
            <a:spLocks noGrp="1"/>
          </p:cNvSpPr>
          <p:nvPr>
            <p:ph idx="1"/>
          </p:nvPr>
        </p:nvSpPr>
        <p:spPr>
          <a:ln>
            <a:solidFill>
              <a:schemeClr val="tx1"/>
            </a:solidFill>
          </a:ln>
        </p:spPr>
        <p:txBody>
          <a:bodyPr>
            <a:normAutofit/>
          </a:bodyPr>
          <a:lstStyle/>
          <a:p>
            <a:pPr lvl="0" fontAlgn="base"/>
            <a:endParaRPr lang="en-US" dirty="0" smtClean="0"/>
          </a:p>
          <a:p>
            <a:pPr lvl="0" fontAlgn="base"/>
            <a:r>
              <a:rPr lang="en-US" dirty="0" smtClean="0"/>
              <a:t>What time do you see highlighted in the gap in the black circle? Check your watch. This should be close to the current time. If you are on daylight savings time, you will need to add one hour to the time. </a:t>
            </a:r>
            <a:r>
              <a:rPr lang="en-US" i="1" dirty="0" smtClean="0"/>
              <a:t>Did your star clock work? How well did it work?</a:t>
            </a:r>
            <a:endParaRPr lang="en-US" dirty="0" smtClean="0"/>
          </a:p>
          <a:p>
            <a:endParaRPr lang="en-US" dirty="0"/>
          </a:p>
        </p:txBody>
      </p:sp>
      <p:pic>
        <p:nvPicPr>
          <p:cNvPr id="6" name="Picture 5" descr="Big Dipper.jpg"/>
          <p:cNvPicPr>
            <a:picLocks noChangeAspect="1"/>
          </p:cNvPicPr>
          <p:nvPr/>
        </p:nvPicPr>
        <p:blipFill>
          <a:blip r:embed="rId2" cstate="print"/>
          <a:stretch>
            <a:fillRect/>
          </a:stretch>
        </p:blipFill>
        <p:spPr>
          <a:xfrm>
            <a:off x="6553200" y="4639056"/>
            <a:ext cx="1866899" cy="1418843"/>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TotalTime>
  <Words>442</Words>
  <Application>Microsoft Office PowerPoint</Application>
  <PresentationFormat>On-screen Show (4:3)</PresentationFormat>
  <Paragraphs>43</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Star Clocks </vt:lpstr>
      <vt:lpstr>STAR CLOCK</vt:lpstr>
      <vt:lpstr>STAR CLOCK MATERIALS NEEDED</vt:lpstr>
      <vt:lpstr>Slide 4</vt:lpstr>
      <vt:lpstr>Slide 5</vt:lpstr>
      <vt:lpstr>STAR CLOCK PROCEDURES</vt:lpstr>
      <vt:lpstr>STAR CLOCK PROCEDURES</vt:lpstr>
      <vt:lpstr>STAR CLOCK PROCEDURES</vt:lpstr>
      <vt:lpstr>STAR CLOCK PROCEDURES</vt:lpstr>
      <vt:lpstr>STAR CLOCK RESULTS</vt:lpstr>
      <vt:lpstr>STAR CLOCK RESULTS</vt:lpstr>
      <vt:lpstr>STAR CLOCK RESULTS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Star Clocks</dc:title>
  <dc:creator>Roxanne</dc:creator>
  <cp:lastModifiedBy>Roxanne</cp:lastModifiedBy>
  <cp:revision>5</cp:revision>
  <dcterms:created xsi:type="dcterms:W3CDTF">2015-08-24T18:34:36Z</dcterms:created>
  <dcterms:modified xsi:type="dcterms:W3CDTF">2015-08-24T19:23:24Z</dcterms:modified>
</cp:coreProperties>
</file>